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45"/>
    <p:restoredTop sz="94610"/>
  </p:normalViewPr>
  <p:slideViewPr>
    <p:cSldViewPr snapToGrid="0" snapToObjects="1">
      <p:cViewPr varScale="1">
        <p:scale>
          <a:sx n="87" d="100"/>
          <a:sy n="87" d="100"/>
        </p:scale>
        <p:origin x="9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9933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cálculo estudia el cambio. Tres ideas: límite (acercarse), derivada (rapidez del cambio) e integral (acumulación).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Insistir en que el álgebra es la conducta de entrada más importante.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desafío no es la dificultad del contenido, sino el cambio de forma de pensar.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Explicar que el orden no es casual: sin álgebra sólida, los límites se hacen cuesta arriba.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evaluación formativa es la más frecuente: sirve para corregir a tiempo.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Contar casos concretos de exalumnos y en qué carreras están.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Dejar que respondan en voz alta: la respuesta es la circunferencia. Ahí se introduce la idea de límite.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66928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ELECTIVO DE PROFUNDIZACIÓN  ·  3° MEDIO  ·  2027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85800" y="868680"/>
            <a:ext cx="6035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Cálculo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713232" y="1755648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E0A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Límites  ·  Derivadas  ·  Integrales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13232" y="2468880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¿Qué es el cálculo?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13232" y="2816352"/>
            <a:ext cx="5669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la matemática del cambio: la herramienta con que la ciencia describe todo lo que se mueve, crece o se acumula.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749808" y="3694176"/>
            <a:ext cx="146304" cy="146304"/>
          </a:xfrm>
          <a:prstGeom prst="ellipse">
            <a:avLst/>
          </a:prstGeom>
          <a:solidFill>
            <a:srgbClr val="E0A458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8" name="Text 6"/>
          <p:cNvSpPr/>
          <p:nvPr/>
        </p:nvSpPr>
        <p:spPr>
          <a:xfrm>
            <a:off x="1051560" y="3611880"/>
            <a:ext cx="539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0A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Límite: 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acercarse infinitamente a un valor.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749808" y="4261104"/>
            <a:ext cx="146304" cy="146304"/>
          </a:xfrm>
          <a:prstGeom prst="ellipse">
            <a:avLst/>
          </a:prstGeom>
          <a:solidFill>
            <a:srgbClr val="E0A458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" name="Text 8"/>
          <p:cNvSpPr/>
          <p:nvPr/>
        </p:nvSpPr>
        <p:spPr>
          <a:xfrm>
            <a:off x="1051560" y="4178808"/>
            <a:ext cx="539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0A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Derivada: 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tan rápido cambia algo.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749808" y="4828032"/>
            <a:ext cx="146304" cy="146304"/>
          </a:xfrm>
          <a:prstGeom prst="ellipse">
            <a:avLst/>
          </a:prstGeom>
          <a:solidFill>
            <a:srgbClr val="E0A458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" name="Text 10"/>
          <p:cNvSpPr/>
          <p:nvPr/>
        </p:nvSpPr>
        <p:spPr>
          <a:xfrm>
            <a:off x="1051560" y="4745736"/>
            <a:ext cx="539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0A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Integral: 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cuánto se acumula en total.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13232" y="5989320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FA3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Liceo Galvarino Rivero  ·  Departamento de Matemática</a:t>
            </a:r>
            <a:endParaRPr lang="en-US" sz="1200" dirty="0"/>
          </a:p>
        </p:txBody>
      </p:sp>
      <p:pic>
        <p:nvPicPr>
          <p:cNvPr id="14" name="Image 0" descr="/home/claude/calculo/img/curv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2280" y="1325880"/>
            <a:ext cx="4754880" cy="3273552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6812280" y="470916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curva describe el cambio; la recta punteada, su velocidad en un instante.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F5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789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Habilidades y punto de partida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13232" y="1042416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desarrollarás en el electivo y qué necesitas traer desde 1° y 2° medio.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85800" y="1627632"/>
            <a:ext cx="5166360" cy="4389120"/>
          </a:xfrm>
          <a:prstGeom prst="roundRect">
            <a:avLst>
              <a:gd name="adj" fmla="val 2500"/>
            </a:avLst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960120" y="187452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Habilidades que desarrollarás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960120" y="2432304"/>
            <a:ext cx="256032" cy="256032"/>
          </a:xfrm>
          <a:prstGeom prst="ellipse">
            <a:avLst/>
          </a:prstGeom>
          <a:solidFill>
            <a:srgbClr val="E0A458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" name="Text 5"/>
          <p:cNvSpPr/>
          <p:nvPr/>
        </p:nvSpPr>
        <p:spPr>
          <a:xfrm>
            <a:off x="960120" y="243230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371600" y="2395728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Razonamiento lógico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371600" y="2688336"/>
            <a:ext cx="4251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Argumentar y justificar cada paso, no solo llegar al resultado.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960120" y="3328416"/>
            <a:ext cx="256032" cy="256032"/>
          </a:xfrm>
          <a:prstGeom prst="ellipse">
            <a:avLst/>
          </a:prstGeom>
          <a:solidFill>
            <a:srgbClr val="E0A458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1" name="Text 9"/>
          <p:cNvSpPr/>
          <p:nvPr/>
        </p:nvSpPr>
        <p:spPr>
          <a:xfrm>
            <a:off x="960120" y="332841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371600" y="3291840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Abstracción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371600" y="3584448"/>
            <a:ext cx="4251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Pasar de un caso concreto a una regla general.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960120" y="4224528"/>
            <a:ext cx="256032" cy="256032"/>
          </a:xfrm>
          <a:prstGeom prst="ellipse">
            <a:avLst/>
          </a:prstGeom>
          <a:solidFill>
            <a:srgbClr val="E0A458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5" name="Text 13"/>
          <p:cNvSpPr/>
          <p:nvPr/>
        </p:nvSpPr>
        <p:spPr>
          <a:xfrm>
            <a:off x="960120" y="422452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371600" y="4187952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Modelamiento matemático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371600" y="4480560"/>
            <a:ext cx="4251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Traducir una situación real a funciones y gráficos.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960120" y="5120640"/>
            <a:ext cx="256032" cy="256032"/>
          </a:xfrm>
          <a:prstGeom prst="ellipse">
            <a:avLst/>
          </a:prstGeom>
          <a:solidFill>
            <a:srgbClr val="E0A458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9" name="Text 17"/>
          <p:cNvSpPr/>
          <p:nvPr/>
        </p:nvSpPr>
        <p:spPr>
          <a:xfrm>
            <a:off x="960120" y="5120640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371600" y="5084064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Pensamiento crítico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1371600" y="5376672"/>
            <a:ext cx="4251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Analizar el resultado y detectar dónde está el error.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6309360" y="1627632"/>
            <a:ext cx="5166360" cy="438912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2700">
            <a:solidFill>
              <a:srgbClr val="DCE3EF"/>
            </a:solidFill>
            <a:prstDash val="solid"/>
          </a:ln>
          <a:effectLst>
            <a:outerShdw blurRad="127000" dist="25400" dir="5400000" algn="bl" rotWithShape="0">
              <a:srgbClr val="9AA6BF">
                <a:alpha val="28000"/>
              </a:srgbClr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23" name="Text 21"/>
          <p:cNvSpPr/>
          <p:nvPr/>
        </p:nvSpPr>
        <p:spPr>
          <a:xfrm>
            <a:off x="6583680" y="187452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Conductas de entrada</a:t>
            </a:r>
            <a:endParaRPr lang="en-US" sz="1900" dirty="0"/>
          </a:p>
        </p:txBody>
      </p:sp>
      <p:sp>
        <p:nvSpPr>
          <p:cNvPr id="24" name="Shape 22"/>
          <p:cNvSpPr/>
          <p:nvPr/>
        </p:nvSpPr>
        <p:spPr>
          <a:xfrm>
            <a:off x="6583680" y="2395728"/>
            <a:ext cx="475488" cy="475488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25" name="Image 0" descr="/home/claude/calculo/img/ic-n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7124" y="2519172"/>
            <a:ext cx="228600" cy="228600"/>
          </a:xfrm>
          <a:prstGeom prst="rect">
            <a:avLst/>
          </a:prstGeom>
        </p:spPr>
      </p:pic>
      <p:sp>
        <p:nvSpPr>
          <p:cNvPr id="26" name="Text 23"/>
          <p:cNvSpPr/>
          <p:nvPr/>
        </p:nvSpPr>
        <p:spPr>
          <a:xfrm>
            <a:off x="7205472" y="23774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Números</a:t>
            </a:r>
            <a:endParaRPr lang="en-US" sz="1500" dirty="0"/>
          </a:p>
        </p:txBody>
      </p:sp>
      <p:sp>
        <p:nvSpPr>
          <p:cNvPr id="27" name="Text 24"/>
          <p:cNvSpPr/>
          <p:nvPr/>
        </p:nvSpPr>
        <p:spPr>
          <a:xfrm>
            <a:off x="7205472" y="2660904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F35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Mucha operatoria: enteros, fracciones, decimales, potencias y raíces.</a:t>
            </a:r>
            <a:endParaRPr lang="en-US" sz="1250" dirty="0"/>
          </a:p>
        </p:txBody>
      </p:sp>
      <p:sp>
        <p:nvSpPr>
          <p:cNvPr id="28" name="Shape 25"/>
          <p:cNvSpPr/>
          <p:nvPr/>
        </p:nvSpPr>
        <p:spPr>
          <a:xfrm>
            <a:off x="6583680" y="3328416"/>
            <a:ext cx="475488" cy="475488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29" name="Image 1" descr="/home/claude/calculo/img/ic-al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7124" y="3451860"/>
            <a:ext cx="228600" cy="228600"/>
          </a:xfrm>
          <a:prstGeom prst="rect">
            <a:avLst/>
          </a:prstGeom>
        </p:spPr>
      </p:pic>
      <p:sp>
        <p:nvSpPr>
          <p:cNvPr id="30" name="Text 26"/>
          <p:cNvSpPr/>
          <p:nvPr/>
        </p:nvSpPr>
        <p:spPr>
          <a:xfrm>
            <a:off x="7205472" y="3310128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Álgebra</a:t>
            </a:r>
            <a:endParaRPr lang="en-US" sz="1500" dirty="0"/>
          </a:p>
        </p:txBody>
      </p:sp>
      <p:sp>
        <p:nvSpPr>
          <p:cNvPr id="31" name="Text 27"/>
          <p:cNvSpPr/>
          <p:nvPr/>
        </p:nvSpPr>
        <p:spPr>
          <a:xfrm>
            <a:off x="7205472" y="3593592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F35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la base del curso: expresiones algebraicas, factorización, ecuaciones y funciones.</a:t>
            </a:r>
            <a:endParaRPr lang="en-US" sz="1250" dirty="0"/>
          </a:p>
        </p:txBody>
      </p:sp>
      <p:sp>
        <p:nvSpPr>
          <p:cNvPr id="32" name="Shape 28"/>
          <p:cNvSpPr/>
          <p:nvPr/>
        </p:nvSpPr>
        <p:spPr>
          <a:xfrm>
            <a:off x="6583680" y="4261104"/>
            <a:ext cx="475488" cy="475488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33" name="Image 2" descr="/home/claude/calculo/img/ic-ge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7124" y="4384548"/>
            <a:ext cx="228600" cy="228600"/>
          </a:xfrm>
          <a:prstGeom prst="rect">
            <a:avLst/>
          </a:prstGeom>
        </p:spPr>
      </p:pic>
      <p:sp>
        <p:nvSpPr>
          <p:cNvPr id="34" name="Text 29"/>
          <p:cNvSpPr/>
          <p:nvPr/>
        </p:nvSpPr>
        <p:spPr>
          <a:xfrm>
            <a:off x="7205472" y="4242816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Geometría</a:t>
            </a:r>
            <a:endParaRPr lang="en-US" sz="1500" dirty="0"/>
          </a:p>
        </p:txBody>
      </p:sp>
      <p:sp>
        <p:nvSpPr>
          <p:cNvPr id="35" name="Text 30"/>
          <p:cNvSpPr/>
          <p:nvPr/>
        </p:nvSpPr>
        <p:spPr>
          <a:xfrm>
            <a:off x="7205472" y="4526280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2F35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Plano cartesiano, áreas y volúmenes, y trigonometría básica.</a:t>
            </a:r>
            <a:endParaRPr lang="en-US" sz="1250" dirty="0"/>
          </a:p>
        </p:txBody>
      </p:sp>
      <p:sp>
        <p:nvSpPr>
          <p:cNvPr id="36" name="Shape 31"/>
          <p:cNvSpPr/>
          <p:nvPr/>
        </p:nvSpPr>
        <p:spPr>
          <a:xfrm>
            <a:off x="6583680" y="5230368"/>
            <a:ext cx="4617720" cy="621792"/>
          </a:xfrm>
          <a:prstGeom prst="roundRect">
            <a:avLst>
              <a:gd name="adj" fmla="val 11765"/>
            </a:avLst>
          </a:prstGeom>
          <a:solidFill>
            <a:srgbClr val="FBF1E2"/>
          </a:solidFill>
          <a:ln w="12700">
            <a:solidFill>
              <a:srgbClr val="EBD9BC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7" name="Text 32"/>
          <p:cNvSpPr/>
          <p:nvPr/>
        </p:nvSpPr>
        <p:spPr>
          <a:xfrm>
            <a:off x="6748272" y="5285232"/>
            <a:ext cx="42976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7A54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Ojo: la mayor parte de las dificultades en cálculo vienen de vacíos en álgebra.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789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desafío del aprendizaje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13232" y="1042416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es lo realmente difícil (y lo realmente valioso) de este electivo?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13232" y="1783080"/>
            <a:ext cx="5029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3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Pasar de memorizar procedimientos a comprender procesos.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749808" y="2926080"/>
            <a:ext cx="182880" cy="182880"/>
          </a:xfrm>
          <a:prstGeom prst="ellipse">
            <a:avLst/>
          </a:prstGeom>
          <a:solidFill>
            <a:srgbClr val="E0A458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/>
          <p:nvPr/>
        </p:nvSpPr>
        <p:spPr>
          <a:xfrm>
            <a:off x="1097280" y="288036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Pensar en lo infinito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97280" y="3182112"/>
            <a:ext cx="4617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300" dirty="0">
                <a:solidFill>
                  <a:srgbClr val="2F35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 no basta con calcular: hay que razonar sobre lo que se acerca cada vez más.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749808" y="3886200"/>
            <a:ext cx="182880" cy="182880"/>
          </a:xfrm>
          <a:prstGeom prst="ellipse">
            <a:avLst/>
          </a:prstGeom>
          <a:solidFill>
            <a:srgbClr val="E0A458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/>
          <p:nvPr/>
        </p:nvSpPr>
        <p:spPr>
          <a:xfrm>
            <a:off x="1097280" y="384048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Constancia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097280" y="4142232"/>
            <a:ext cx="4617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300" dirty="0">
                <a:solidFill>
                  <a:srgbClr val="2F35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Poco tiempo, pero todos los días. El cálculo se aprende practicando.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749808" y="4846320"/>
            <a:ext cx="182880" cy="182880"/>
          </a:xfrm>
          <a:prstGeom prst="ellipse">
            <a:avLst/>
          </a:prstGeom>
          <a:solidFill>
            <a:srgbClr val="E0A458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" name="Text 10"/>
          <p:cNvSpPr/>
          <p:nvPr/>
        </p:nvSpPr>
        <p:spPr>
          <a:xfrm>
            <a:off x="1097280" y="480060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Perder el miedo al error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097280" y="5102352"/>
            <a:ext cx="4617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300" dirty="0">
                <a:solidFill>
                  <a:srgbClr val="2F35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error muestra exactamente qué contenido hay que reforzar.</a:t>
            </a:r>
            <a:endParaRPr lang="en-US" sz="1300" dirty="0"/>
          </a:p>
        </p:txBody>
      </p:sp>
      <p:pic>
        <p:nvPicPr>
          <p:cNvPr id="14" name="Image 0" descr="/home/claude/calculo/img/escaler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080" y="1600200"/>
            <a:ext cx="5120640" cy="3529584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6355080" y="5230368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4A5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Nadie llega arriba de un salto: se sube escalón por escalón.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5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789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ruta del año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13232" y="1042416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etapa se apoya en la anterior: por eso partimos con álgebra.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1572768" y="2514600"/>
            <a:ext cx="9034272" cy="0"/>
          </a:xfrm>
          <a:prstGeom prst="line">
            <a:avLst/>
          </a:prstGeom>
          <a:noFill/>
          <a:ln w="38100">
            <a:solidFill>
              <a:srgbClr val="B9C6DD"/>
            </a:solidFill>
            <a:prstDash val="sysDash"/>
          </a:ln>
        </p:spPr>
        <p:txBody>
          <a:bodyPr/>
          <a:lstStyle/>
          <a:p>
            <a:endParaRPr lang="es-ES"/>
          </a:p>
        </p:txBody>
      </p:sp>
      <p:sp>
        <p:nvSpPr>
          <p:cNvPr id="5" name="Shape 3"/>
          <p:cNvSpPr/>
          <p:nvPr/>
        </p:nvSpPr>
        <p:spPr>
          <a:xfrm>
            <a:off x="1097280" y="2039112"/>
            <a:ext cx="950976" cy="950976"/>
          </a:xfrm>
          <a:prstGeom prst="ellipse">
            <a:avLst/>
          </a:prstGeom>
          <a:solidFill>
            <a:srgbClr val="1E2761"/>
          </a:solidFill>
          <a:ln w="50800">
            <a:solidFill>
              <a:srgbClr val="F2F5F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/>
          <p:nvPr/>
        </p:nvSpPr>
        <p:spPr>
          <a:xfrm>
            <a:off x="1097280" y="2039112"/>
            <a:ext cx="950976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521208" y="3172968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Álgebra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521208" y="3502152"/>
            <a:ext cx="2103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200" dirty="0">
                <a:solidFill>
                  <a:srgbClr val="2F35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Repaso profundo: factorización, fracciones algebraicas y funciones.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355848" y="2039112"/>
            <a:ext cx="950976" cy="950976"/>
          </a:xfrm>
          <a:prstGeom prst="ellipse">
            <a:avLst/>
          </a:prstGeom>
          <a:solidFill>
            <a:srgbClr val="1E2761"/>
          </a:solidFill>
          <a:ln w="50800">
            <a:solidFill>
              <a:srgbClr val="F2F5F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Text 8"/>
          <p:cNvSpPr/>
          <p:nvPr/>
        </p:nvSpPr>
        <p:spPr>
          <a:xfrm>
            <a:off x="3355848" y="2039112"/>
            <a:ext cx="950976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2779776" y="3172968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Límites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2779776" y="3502152"/>
            <a:ext cx="2103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200" dirty="0">
                <a:solidFill>
                  <a:srgbClr val="2F35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le ocurre a una función cuando nos acercamos a un valor.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614416" y="2039112"/>
            <a:ext cx="950976" cy="950976"/>
          </a:xfrm>
          <a:prstGeom prst="ellipse">
            <a:avLst/>
          </a:prstGeom>
          <a:solidFill>
            <a:srgbClr val="1E2761"/>
          </a:solidFill>
          <a:ln w="50800">
            <a:solidFill>
              <a:srgbClr val="F2F5F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Text 12"/>
          <p:cNvSpPr/>
          <p:nvPr/>
        </p:nvSpPr>
        <p:spPr>
          <a:xfrm>
            <a:off x="5614416" y="2039112"/>
            <a:ext cx="950976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5038344" y="3172968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Continuidad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5038344" y="3502152"/>
            <a:ext cx="2103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200" dirty="0">
                <a:solidFill>
                  <a:srgbClr val="2F35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Cuándo una curva se dibuja sin levantar el lápiz.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7872984" y="2039112"/>
            <a:ext cx="950976" cy="950976"/>
          </a:xfrm>
          <a:prstGeom prst="ellipse">
            <a:avLst/>
          </a:prstGeom>
          <a:solidFill>
            <a:srgbClr val="1E2761"/>
          </a:solidFill>
          <a:ln w="50800">
            <a:solidFill>
              <a:srgbClr val="F2F5F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8" name="Text 16"/>
          <p:cNvSpPr/>
          <p:nvPr/>
        </p:nvSpPr>
        <p:spPr>
          <a:xfrm>
            <a:off x="7872984" y="2039112"/>
            <a:ext cx="950976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7296912" y="3172968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Derivadas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7296912" y="3502152"/>
            <a:ext cx="2103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200" dirty="0">
                <a:solidFill>
                  <a:srgbClr val="2F35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rapidez del cambio y la recta tangente.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10131552" y="2039112"/>
            <a:ext cx="950976" cy="950976"/>
          </a:xfrm>
          <a:prstGeom prst="ellipse">
            <a:avLst/>
          </a:prstGeom>
          <a:solidFill>
            <a:srgbClr val="C98A2E"/>
          </a:solidFill>
          <a:ln w="50800">
            <a:solidFill>
              <a:srgbClr val="F2F5F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2" name="Text 20"/>
          <p:cNvSpPr/>
          <p:nvPr/>
        </p:nvSpPr>
        <p:spPr>
          <a:xfrm>
            <a:off x="10131552" y="2039112"/>
            <a:ext cx="950976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9555480" y="3172968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C98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Integrales</a:t>
            </a:r>
            <a:endParaRPr lang="en-US" sz="1550" dirty="0"/>
          </a:p>
        </p:txBody>
      </p:sp>
      <p:sp>
        <p:nvSpPr>
          <p:cNvPr id="24" name="Text 22"/>
          <p:cNvSpPr/>
          <p:nvPr/>
        </p:nvSpPr>
        <p:spPr>
          <a:xfrm>
            <a:off x="9555480" y="3502152"/>
            <a:ext cx="2103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200" dirty="0">
                <a:solidFill>
                  <a:srgbClr val="2F35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área bajo la curva: acumular lo que cambia.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2377440" y="4864608"/>
            <a:ext cx="7406640" cy="658368"/>
          </a:xfrm>
          <a:prstGeom prst="roundRect">
            <a:avLst>
              <a:gd name="adj" fmla="val 13889"/>
            </a:avLst>
          </a:prstGeom>
          <a:solidFill>
            <a:srgbClr val="E7EDF8"/>
          </a:solidFill>
          <a:ln w="12700">
            <a:solidFill>
              <a:srgbClr val="D3DDE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6" name="Text 24"/>
          <p:cNvSpPr/>
          <p:nvPr/>
        </p:nvSpPr>
        <p:spPr>
          <a:xfrm>
            <a:off x="2560320" y="4919472"/>
            <a:ext cx="7040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 terminar el año habrás visto los contenidos del primer curso de Cálculo universitario.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789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Cómo se evalúa y para qué sirve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13232" y="1042416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Evaluación variada y contenidos que se usan en la vida profesional.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85800" y="1627632"/>
            <a:ext cx="4754880" cy="4160520"/>
          </a:xfrm>
          <a:prstGeom prst="roundRect">
            <a:avLst>
              <a:gd name="adj" fmla="val 2637"/>
            </a:avLst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960120" y="187452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Tipos de evaluación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960120" y="2432304"/>
            <a:ext cx="164592" cy="164592"/>
          </a:xfrm>
          <a:prstGeom prst="ellipse">
            <a:avLst/>
          </a:prstGeom>
          <a:solidFill>
            <a:srgbClr val="E0A458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" name="Text 5"/>
          <p:cNvSpPr/>
          <p:nvPr/>
        </p:nvSpPr>
        <p:spPr>
          <a:xfrm>
            <a:off x="1261872" y="237744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Diagnóstica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1261872" y="2651760"/>
            <a:ext cx="3886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 inicio, para conocer tu punto de partida en álgebra.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960120" y="3273552"/>
            <a:ext cx="164592" cy="164592"/>
          </a:xfrm>
          <a:prstGeom prst="ellipse">
            <a:avLst/>
          </a:prstGeom>
          <a:solidFill>
            <a:srgbClr val="E0A458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" name="Text 8"/>
          <p:cNvSpPr/>
          <p:nvPr/>
        </p:nvSpPr>
        <p:spPr>
          <a:xfrm>
            <a:off x="1261872" y="3218688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Formativa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1261872" y="3493008"/>
            <a:ext cx="3886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Guías, tickets de salida y trabajo en clases: no ponen nota, orientan.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60120" y="4114800"/>
            <a:ext cx="164592" cy="164592"/>
          </a:xfrm>
          <a:prstGeom prst="ellipse">
            <a:avLst/>
          </a:prstGeom>
          <a:solidFill>
            <a:srgbClr val="E0A458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/>
          <p:nvPr/>
        </p:nvSpPr>
        <p:spPr>
          <a:xfrm>
            <a:off x="1261872" y="4059936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Sumativa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1261872" y="4334256"/>
            <a:ext cx="3886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Pruebas de unidad con desarrollo y justificación de cada paso.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960120" y="4956048"/>
            <a:ext cx="164592" cy="164592"/>
          </a:xfrm>
          <a:prstGeom prst="ellipse">
            <a:avLst/>
          </a:prstGeom>
          <a:solidFill>
            <a:srgbClr val="E0A458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6" name="Text 14"/>
          <p:cNvSpPr/>
          <p:nvPr/>
        </p:nvSpPr>
        <p:spPr>
          <a:xfrm>
            <a:off x="1261872" y="4901184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Proyecto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1261872" y="5175504"/>
            <a:ext cx="3886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Modelar con cálculo una situación real de tu entorno.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897880" y="1691640"/>
            <a:ext cx="5577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¿Dónde se usa el cálculo?</a:t>
            </a:r>
            <a:endParaRPr lang="en-US" sz="1900" dirty="0"/>
          </a:p>
        </p:txBody>
      </p:sp>
      <p:sp>
        <p:nvSpPr>
          <p:cNvPr id="19" name="Shape 17"/>
          <p:cNvSpPr/>
          <p:nvPr/>
        </p:nvSpPr>
        <p:spPr>
          <a:xfrm>
            <a:off x="5897880" y="2212848"/>
            <a:ext cx="1737360" cy="1645920"/>
          </a:xfrm>
          <a:prstGeom prst="roundRect">
            <a:avLst>
              <a:gd name="adj" fmla="val 5556"/>
            </a:avLst>
          </a:prstGeom>
          <a:solidFill>
            <a:srgbClr val="F3F6FC"/>
          </a:solidFill>
          <a:ln w="12700">
            <a:solidFill>
              <a:srgbClr val="DCE3E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0" name="Shape 18"/>
          <p:cNvSpPr/>
          <p:nvPr/>
        </p:nvSpPr>
        <p:spPr>
          <a:xfrm>
            <a:off x="6537960" y="2414016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21" name="Image 0" descr="/home/claude/calculo/img/ic-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832" y="2532888"/>
            <a:ext cx="219456" cy="219456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5971032" y="2990088"/>
            <a:ext cx="15910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Ingeniería y</a:t>
            </a:r>
            <a:endParaRPr lang="en-US" sz="1200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construcción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7781544" y="2212848"/>
            <a:ext cx="1737360" cy="1645920"/>
          </a:xfrm>
          <a:prstGeom prst="roundRect">
            <a:avLst>
              <a:gd name="adj" fmla="val 5556"/>
            </a:avLst>
          </a:prstGeom>
          <a:solidFill>
            <a:srgbClr val="F3F6FC"/>
          </a:solidFill>
          <a:ln w="12700">
            <a:solidFill>
              <a:srgbClr val="DCE3E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4" name="Shape 21"/>
          <p:cNvSpPr/>
          <p:nvPr/>
        </p:nvSpPr>
        <p:spPr>
          <a:xfrm>
            <a:off x="8421624" y="2414016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25" name="Image 1" descr="/home/claude/calculo/img/ic-salu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0496" y="2532888"/>
            <a:ext cx="219456" cy="219456"/>
          </a:xfrm>
          <a:prstGeom prst="rect">
            <a:avLst/>
          </a:prstGeom>
        </p:spPr>
      </p:pic>
      <p:sp>
        <p:nvSpPr>
          <p:cNvPr id="26" name="Text 22"/>
          <p:cNvSpPr/>
          <p:nvPr/>
        </p:nvSpPr>
        <p:spPr>
          <a:xfrm>
            <a:off x="7854696" y="2990088"/>
            <a:ext cx="15910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Salud y</a:t>
            </a:r>
            <a:endParaRPr lang="en-US" sz="1200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biología</a:t>
            </a:r>
            <a:endParaRPr lang="en-US" sz="1200" dirty="0"/>
          </a:p>
        </p:txBody>
      </p:sp>
      <p:sp>
        <p:nvSpPr>
          <p:cNvPr id="27" name="Shape 23"/>
          <p:cNvSpPr/>
          <p:nvPr/>
        </p:nvSpPr>
        <p:spPr>
          <a:xfrm>
            <a:off x="9665208" y="2212848"/>
            <a:ext cx="1737360" cy="1645920"/>
          </a:xfrm>
          <a:prstGeom prst="roundRect">
            <a:avLst>
              <a:gd name="adj" fmla="val 5556"/>
            </a:avLst>
          </a:prstGeom>
          <a:solidFill>
            <a:srgbClr val="F3F6FC"/>
          </a:solidFill>
          <a:ln w="12700">
            <a:solidFill>
              <a:srgbClr val="DCE3E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8" name="Shape 24"/>
          <p:cNvSpPr/>
          <p:nvPr/>
        </p:nvSpPr>
        <p:spPr>
          <a:xfrm>
            <a:off x="10305288" y="2414016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29" name="Image 2" descr="/home/claude/calculo/img/ic-e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4160" y="2532888"/>
            <a:ext cx="219456" cy="219456"/>
          </a:xfrm>
          <a:prstGeom prst="rect">
            <a:avLst/>
          </a:prstGeom>
        </p:spPr>
      </p:pic>
      <p:sp>
        <p:nvSpPr>
          <p:cNvPr id="30" name="Text 25"/>
          <p:cNvSpPr/>
          <p:nvPr/>
        </p:nvSpPr>
        <p:spPr>
          <a:xfrm>
            <a:off x="9738360" y="2990088"/>
            <a:ext cx="15910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Economía y</a:t>
            </a:r>
            <a:endParaRPr lang="en-US" sz="1200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negocios</a:t>
            </a:r>
            <a:endParaRPr lang="en-US" sz="1200" dirty="0"/>
          </a:p>
        </p:txBody>
      </p:sp>
      <p:sp>
        <p:nvSpPr>
          <p:cNvPr id="31" name="Shape 26"/>
          <p:cNvSpPr/>
          <p:nvPr/>
        </p:nvSpPr>
        <p:spPr>
          <a:xfrm>
            <a:off x="5897880" y="4023360"/>
            <a:ext cx="1737360" cy="1645920"/>
          </a:xfrm>
          <a:prstGeom prst="roundRect">
            <a:avLst>
              <a:gd name="adj" fmla="val 5556"/>
            </a:avLst>
          </a:prstGeom>
          <a:solidFill>
            <a:srgbClr val="F3F6FC"/>
          </a:solidFill>
          <a:ln w="12700">
            <a:solidFill>
              <a:srgbClr val="DCE3E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2" name="Shape 27"/>
          <p:cNvSpPr/>
          <p:nvPr/>
        </p:nvSpPr>
        <p:spPr>
          <a:xfrm>
            <a:off x="6537960" y="4224528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33" name="Image 3" descr="/home/claude/calculo/img/ic-inf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6832" y="4343400"/>
            <a:ext cx="219456" cy="219456"/>
          </a:xfrm>
          <a:prstGeom prst="rect">
            <a:avLst/>
          </a:prstGeom>
        </p:spPr>
      </p:pic>
      <p:sp>
        <p:nvSpPr>
          <p:cNvPr id="34" name="Text 28"/>
          <p:cNvSpPr/>
          <p:nvPr/>
        </p:nvSpPr>
        <p:spPr>
          <a:xfrm>
            <a:off x="5971032" y="4800600"/>
            <a:ext cx="15910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Informática</a:t>
            </a:r>
            <a:endParaRPr lang="en-US" sz="1200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IA</a:t>
            </a:r>
            <a:endParaRPr lang="en-US" sz="1200" dirty="0"/>
          </a:p>
        </p:txBody>
      </p:sp>
      <p:sp>
        <p:nvSpPr>
          <p:cNvPr id="35" name="Shape 29"/>
          <p:cNvSpPr/>
          <p:nvPr/>
        </p:nvSpPr>
        <p:spPr>
          <a:xfrm>
            <a:off x="7781544" y="4023360"/>
            <a:ext cx="1737360" cy="1645920"/>
          </a:xfrm>
          <a:prstGeom prst="roundRect">
            <a:avLst>
              <a:gd name="adj" fmla="val 5556"/>
            </a:avLst>
          </a:prstGeom>
          <a:solidFill>
            <a:srgbClr val="F3F6FC"/>
          </a:solidFill>
          <a:ln w="12700">
            <a:solidFill>
              <a:srgbClr val="DCE3E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6" name="Shape 30"/>
          <p:cNvSpPr/>
          <p:nvPr/>
        </p:nvSpPr>
        <p:spPr>
          <a:xfrm>
            <a:off x="8421624" y="4224528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37" name="Image 4" descr="/home/claude/calculo/img/ic-arq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40496" y="4343400"/>
            <a:ext cx="219456" cy="219456"/>
          </a:xfrm>
          <a:prstGeom prst="rect">
            <a:avLst/>
          </a:prstGeom>
        </p:spPr>
      </p:pic>
      <p:sp>
        <p:nvSpPr>
          <p:cNvPr id="38" name="Text 31"/>
          <p:cNvSpPr/>
          <p:nvPr/>
        </p:nvSpPr>
        <p:spPr>
          <a:xfrm>
            <a:off x="7854696" y="4800600"/>
            <a:ext cx="15910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Arquitectura</a:t>
            </a:r>
            <a:endParaRPr lang="en-US" sz="1200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diseño</a:t>
            </a:r>
            <a:endParaRPr lang="en-US" sz="1200" dirty="0"/>
          </a:p>
        </p:txBody>
      </p:sp>
      <p:sp>
        <p:nvSpPr>
          <p:cNvPr id="39" name="Shape 32"/>
          <p:cNvSpPr/>
          <p:nvPr/>
        </p:nvSpPr>
        <p:spPr>
          <a:xfrm>
            <a:off x="9665208" y="4023360"/>
            <a:ext cx="1737360" cy="1645920"/>
          </a:xfrm>
          <a:prstGeom prst="roundRect">
            <a:avLst>
              <a:gd name="adj" fmla="val 5556"/>
            </a:avLst>
          </a:prstGeom>
          <a:solidFill>
            <a:srgbClr val="F3F6FC"/>
          </a:solidFill>
          <a:ln w="12700">
            <a:solidFill>
              <a:srgbClr val="DCE3E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0" name="Shape 33"/>
          <p:cNvSpPr/>
          <p:nvPr/>
        </p:nvSpPr>
        <p:spPr>
          <a:xfrm>
            <a:off x="10305288" y="4224528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41" name="Image 5" descr="/home/claude/calculo/img/ic-fis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24160" y="4343400"/>
            <a:ext cx="219456" cy="219456"/>
          </a:xfrm>
          <a:prstGeom prst="rect">
            <a:avLst/>
          </a:prstGeom>
        </p:spPr>
      </p:pic>
      <p:sp>
        <p:nvSpPr>
          <p:cNvPr id="42" name="Text 34"/>
          <p:cNvSpPr/>
          <p:nvPr/>
        </p:nvSpPr>
        <p:spPr>
          <a:xfrm>
            <a:off x="9738360" y="4800600"/>
            <a:ext cx="15910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Física y</a:t>
            </a:r>
            <a:endParaRPr lang="en-US" sz="1200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astronomía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502920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más importante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04672" y="1170432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0A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ventaja real que te llevas del electivo.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777240" y="1828800"/>
            <a:ext cx="5074920" cy="3154680"/>
          </a:xfrm>
          <a:prstGeom prst="roundRect">
            <a:avLst>
              <a:gd name="adj" fmla="val 3478"/>
            </a:avLst>
          </a:prstGeom>
          <a:solidFill>
            <a:srgbClr val="2C3B70"/>
          </a:solidFill>
          <a:ln w="12700">
            <a:solidFill>
              <a:srgbClr val="3E4E8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Shape 3"/>
          <p:cNvSpPr/>
          <p:nvPr/>
        </p:nvSpPr>
        <p:spPr>
          <a:xfrm>
            <a:off x="1097280" y="2148840"/>
            <a:ext cx="566928" cy="566928"/>
          </a:xfrm>
          <a:prstGeom prst="ellipse">
            <a:avLst/>
          </a:prstGeom>
          <a:solidFill>
            <a:srgbClr val="E0A458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6" name="Image 0" descr="/home/claude/calculo/img/ic-un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584" y="2295144"/>
            <a:ext cx="274320" cy="2743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810512" y="2231136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 la universidad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1106424" y="2852928"/>
            <a:ext cx="4434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Nuestros estudiantes egresados que cursaron este electivo se han ido a distintas universidades y les ha ido muy bien: aprueban con facilidad Cálculo I en primer año, porque ya trabajaron límites, derivadas e integrales acá.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6217920" y="1828800"/>
            <a:ext cx="5074920" cy="3154680"/>
          </a:xfrm>
          <a:prstGeom prst="roundRect">
            <a:avLst>
              <a:gd name="adj" fmla="val 3478"/>
            </a:avLst>
          </a:prstGeom>
          <a:solidFill>
            <a:srgbClr val="2C3B70"/>
          </a:solidFill>
          <a:ln w="12700">
            <a:solidFill>
              <a:srgbClr val="3E4E8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Shape 7"/>
          <p:cNvSpPr/>
          <p:nvPr/>
        </p:nvSpPr>
        <p:spPr>
          <a:xfrm>
            <a:off x="6537960" y="2148840"/>
            <a:ext cx="566928" cy="566928"/>
          </a:xfrm>
          <a:prstGeom prst="ellipse">
            <a:avLst/>
          </a:prstGeom>
          <a:solidFill>
            <a:srgbClr val="E0A458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11" name="Image 1" descr="/home/claude/calculo/img/ic-pae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4264" y="2295144"/>
            <a:ext cx="274320" cy="27432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251192" y="2231136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 la PAES</a:t>
            </a:r>
            <a:endParaRPr lang="en-US" sz="2100" dirty="0"/>
          </a:p>
        </p:txBody>
      </p:sp>
      <p:sp>
        <p:nvSpPr>
          <p:cNvPr id="13" name="Text 9"/>
          <p:cNvSpPr/>
          <p:nvPr/>
        </p:nvSpPr>
        <p:spPr>
          <a:xfrm>
            <a:off x="6547104" y="2852928"/>
            <a:ext cx="4434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hacemos un estudio profundo de las matemáticas, también te preparas mejor para la PAES M1 y M2, la prueba de ingreso a las universidades.</a:t>
            </a:r>
            <a:endParaRPr lang="en-US" sz="1450" dirty="0"/>
          </a:p>
        </p:txBody>
      </p:sp>
      <p:sp>
        <p:nvSpPr>
          <p:cNvPr id="14" name="Text 10"/>
          <p:cNvSpPr/>
          <p:nvPr/>
        </p:nvSpPr>
        <p:spPr>
          <a:xfrm>
            <a:off x="777240" y="5349240"/>
            <a:ext cx="10652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i="1" dirty="0">
                <a:solidFill>
                  <a:srgbClr val="E0A45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Empiezas la universidad con medio camino andado.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-2026-08-24-04-13-25">
            <a:hlinkClick r:id="" action="ppaction://media"/>
            <a:extLst>
              <a:ext uri="{FF2B5EF4-FFF2-40B4-BE49-F238E27FC236}">
                <a16:creationId xmlns:a16="http://schemas.microsoft.com/office/drawing/2014/main" id="{2CB20B95-C385-ED0A-FF68-7EBC5E0EFA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14918" y="143435"/>
            <a:ext cx="6299200" cy="46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99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5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384048"/>
            <a:ext cx="5486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¡Gracias!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804672" y="107899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0A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irte, un desafío de un minuto.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777240" y="1572768"/>
            <a:ext cx="10652760" cy="4041648"/>
          </a:xfrm>
          <a:prstGeom prst="roundRect">
            <a:avLst>
              <a:gd name="adj" fmla="val 3167"/>
            </a:avLst>
          </a:prstGeom>
          <a:solidFill>
            <a:srgbClr val="2C3B70"/>
          </a:solidFill>
          <a:ln w="12700">
            <a:solidFill>
              <a:srgbClr val="3E4E8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1051560" y="1783080"/>
            <a:ext cx="10104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 al polígono le agregamos más y más lados… ¿a qué figura se va acercando?</a:t>
            </a:r>
            <a:endParaRPr lang="en-US" sz="2100" dirty="0"/>
          </a:p>
        </p:txBody>
      </p:sp>
      <p:pic>
        <p:nvPicPr>
          <p:cNvPr id="6" name="Image 0" descr="/home/claude/calculo/img/poligono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4368" y="2331720"/>
            <a:ext cx="6309360" cy="24688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51560" y="4937760"/>
            <a:ext cx="10104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E0A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Esa idea de "acercarse infinitamente" tiene nombre: se llama límite. Y con eso partimos el electivo.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777240" y="5870448"/>
            <a:ext cx="10652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8FA3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 esperamos en 2027  ·  Electivo Límites, Derivadas e Integrales  ·  Liceo Galvarino Rivero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805</Words>
  <Application>Microsoft Office PowerPoint</Application>
  <PresentationFormat>Panorámica</PresentationFormat>
  <Paragraphs>111</Paragraphs>
  <Slides>8</Slides>
  <Notes>7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Cambria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Electivo Límites, Derivadas e Integrales 2027</dc:title>
  <dc:subject>PptxGenJS Presentation</dc:subject>
  <dc:creator>Liceo Galvarino Rivero</dc:creator>
  <cp:lastModifiedBy>UTP Ciclo Wilson B</cp:lastModifiedBy>
  <cp:revision>2</cp:revision>
  <dcterms:created xsi:type="dcterms:W3CDTF">2026-08-24T03:07:20Z</dcterms:created>
  <dcterms:modified xsi:type="dcterms:W3CDTF">2026-08-25T16:39:53Z</dcterms:modified>
</cp:coreProperties>
</file>